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62"/>
  </p:notesMasterIdLst>
  <p:sldIdLst>
    <p:sldId id="285" r:id="rId2"/>
    <p:sldId id="287" r:id="rId3"/>
    <p:sldId id="289" r:id="rId4"/>
    <p:sldId id="291" r:id="rId5"/>
    <p:sldId id="293" r:id="rId6"/>
    <p:sldId id="295" r:id="rId7"/>
    <p:sldId id="297" r:id="rId8"/>
    <p:sldId id="258" r:id="rId9"/>
    <p:sldId id="330" r:id="rId10"/>
    <p:sldId id="332" r:id="rId11"/>
    <p:sldId id="283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75" r:id="rId21"/>
    <p:sldId id="273" r:id="rId22"/>
    <p:sldId id="274" r:id="rId23"/>
    <p:sldId id="278" r:id="rId24"/>
    <p:sldId id="304" r:id="rId25"/>
    <p:sldId id="316" r:id="rId26"/>
    <p:sldId id="318" r:id="rId27"/>
    <p:sldId id="317" r:id="rId28"/>
    <p:sldId id="321" r:id="rId29"/>
    <p:sldId id="298" r:id="rId30"/>
    <p:sldId id="272" r:id="rId31"/>
    <p:sldId id="279" r:id="rId32"/>
    <p:sldId id="301" r:id="rId33"/>
    <p:sldId id="309" r:id="rId34"/>
    <p:sldId id="307" r:id="rId35"/>
    <p:sldId id="302" r:id="rId36"/>
    <p:sldId id="315" r:id="rId37"/>
    <p:sldId id="276" r:id="rId38"/>
    <p:sldId id="277" r:id="rId39"/>
    <p:sldId id="303" r:id="rId40"/>
    <p:sldId id="308" r:id="rId41"/>
    <p:sldId id="311" r:id="rId42"/>
    <p:sldId id="334" r:id="rId43"/>
    <p:sldId id="324" r:id="rId44"/>
    <p:sldId id="326" r:id="rId45"/>
    <p:sldId id="327" r:id="rId46"/>
    <p:sldId id="328" r:id="rId47"/>
    <p:sldId id="319" r:id="rId48"/>
    <p:sldId id="299" r:id="rId49"/>
    <p:sldId id="300" r:id="rId50"/>
    <p:sldId id="322" r:id="rId51"/>
    <p:sldId id="310" r:id="rId52"/>
    <p:sldId id="325" r:id="rId53"/>
    <p:sldId id="323" r:id="rId54"/>
    <p:sldId id="305" r:id="rId55"/>
    <p:sldId id="312" r:id="rId56"/>
    <p:sldId id="313" r:id="rId57"/>
    <p:sldId id="314" r:id="rId58"/>
    <p:sldId id="320" r:id="rId59"/>
    <p:sldId id="306" r:id="rId60"/>
    <p:sldId id="336" r:id="rId61"/>
  </p:sldIdLst>
  <p:sldSz cx="9144000" cy="6858000" type="screen4x3"/>
  <p:notesSz cx="6858000" cy="91440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4379A2C7-4E83-411E-803E-01D936A379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28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776431-B0AC-45C1-BE0B-0905BBF34A04}" type="slidenum">
              <a:rPr lang="ru-RU"/>
              <a:pPr/>
              <a:t>6</a:t>
            </a:fld>
            <a:endParaRPr lang="ru-RU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B6DE82-0B3B-45FF-8FF7-377041486C60}" type="slidenum">
              <a:rPr lang="ru-RU"/>
              <a:pPr/>
              <a:t>17</a:t>
            </a:fld>
            <a:endParaRPr lang="ru-RU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C61DF3-6B31-444A-AB7A-3CE0530AA604}" type="slidenum">
              <a:rPr lang="ru-RU"/>
              <a:pPr/>
              <a:t>18</a:t>
            </a:fld>
            <a:endParaRPr lang="ru-RU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FA8EDE0-85E4-4268-BD33-4386BCE3790E}" type="slidenum">
              <a:rPr lang="ru-RU"/>
              <a:pPr/>
              <a:t>19</a:t>
            </a:fld>
            <a:endParaRPr lang="ru-RU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0A05F3-751E-4996-A00C-56E2AEC50FC5}" type="slidenum">
              <a:rPr lang="ru-RU"/>
              <a:pPr/>
              <a:t>7</a:t>
            </a:fld>
            <a:endParaRPr lang="ru-RU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51931F-B390-499B-84E6-6BF9B32B5A1A}" type="slidenum">
              <a:rPr lang="ru-RU"/>
              <a:pPr/>
              <a:t>8</a:t>
            </a:fld>
            <a:endParaRPr lang="ru-RU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967D3A-E73C-4545-87F0-2431E58F45D6}" type="slidenum">
              <a:rPr lang="ru-RU"/>
              <a:pPr/>
              <a:t>12</a:t>
            </a:fld>
            <a:endParaRPr lang="ru-RU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34D49A-5102-4849-BC78-78534AE406CE}" type="slidenum">
              <a:rPr lang="ru-RU"/>
              <a:pPr/>
              <a:t>13</a:t>
            </a:fld>
            <a:endParaRPr lang="ru-RU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BD5C8E-E207-41FA-B82E-C563BD8AC8A3}" type="slidenum">
              <a:rPr lang="ru-RU"/>
              <a:pPr/>
              <a:t>14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ru-RU" sz="2000">
              <a:latin typeface="Arial" charset="0"/>
              <a:ea typeface="Microsoft YaHei" charset="-122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</a:pPr>
            <a:fld id="{DCB0CA83-2679-4117-9E8E-2B57E8A58CFF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100000"/>
                </a:lnSpc>
              </a:pPr>
              <a:t>14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E3C2E1-7999-4F18-8C61-0E4AE9DB7F24}" type="slidenum">
              <a:rPr lang="ru-RU"/>
              <a:pPr/>
              <a:t>15</a:t>
            </a:fld>
            <a:endParaRPr lang="ru-RU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C1818F-E49E-4BF9-A0DB-285A92F80646}" type="slidenum">
              <a:rPr lang="ru-RU"/>
              <a:pPr/>
              <a:t>16</a:t>
            </a:fld>
            <a:endParaRPr lang="ru-RU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370D4-DAA6-4D89-AA82-16A81F2A2D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D4AF5-4071-45E3-8AE3-D8EDD5D394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33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19407-D9E2-4FF2-8BBB-0A72D55568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96AD7-4329-40D7-99C6-B630E48FDB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19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4673A-5082-4F81-90EB-877415067B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0099F-68D1-4DD9-98F0-BA51CAF36B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63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17.4.17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3B5DE766-F7B7-4FE0-9BDF-D8163EAAEF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59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90730-0A7C-41EC-A205-EDF15D4F3C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4C2CD-8A49-4821-8B36-7076B0FE0E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037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7E108-80C4-4313-86E8-243CB24CE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CB695-57D4-4566-A057-281B22DCF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922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327CC-91D7-498F-BD34-33055E2328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3B38-B666-436A-A52B-DA0F9EB049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870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E834-CA4F-4767-BB76-F5778DC0CC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3A77E-7E10-4AEC-B490-68C5E2F9BE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69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B0576-83E0-4909-BF5E-D53CB0187C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A4A49-86EF-4BAA-92B7-3AAE101C01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84D4E-96DD-44D6-8588-387867EB8A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F5484-D9B2-4A07-A0F1-D0141EB120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461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8BBE0-88E1-469D-ABA9-152661AFE6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4759D-503D-402C-932C-CEBA3FA8EE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798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BCF3-36E1-4B63-B058-843A009EA9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05D2A-6AC2-4ADE-8D73-22AA3214C8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76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fld id="{6A81E8E4-6A24-4886-BFEF-067F6DAA3CA2}" type="datetimeFigureOut">
              <a:rPr lang="ru-RU">
                <a:solidFill>
                  <a:prstClr val="black">
                    <a:tint val="75000"/>
                  </a:prstClr>
                </a:solidFill>
                <a:ea typeface="+mn-ea"/>
              </a:rPr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18.04.2018</a:t>
            </a:fld>
            <a:endParaRPr lang="ru-RU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ru-RU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fld id="{3F40D269-4926-447F-B125-378491267628}" type="slidenum">
              <a:rPr lang="ru-RU" altLang="ru-RU">
                <a:ea typeface="+mn-ea"/>
              </a:rPr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‹#›</a:t>
            </a:fld>
            <a:endParaRPr lang="ru-RU" altLang="ru-RU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522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dirty="0" smtClean="0">
                <a:latin typeface="Arial" charset="0"/>
                <a:cs typeface="Arial" charset="0"/>
              </a:rPr>
              <a:t>   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От того , как будет чувствовать себя ребёнок, поднимаясь на первую ступеньку лестницы познания, что он будет переживать, зависит весь его дальнейший путь к знаниям.</a:t>
            </a:r>
          </a:p>
          <a:p>
            <a:pPr algn="r">
              <a:buFont typeface="Arial" charset="0"/>
              <a:buNone/>
            </a:pPr>
            <a:r>
              <a:rPr lang="ru-RU" altLang="ru-RU" sz="3600" dirty="0" smtClean="0">
                <a:latin typeface="Arial" charset="0"/>
                <a:cs typeface="Arial" charset="0"/>
              </a:rPr>
              <a:t>В.И. Сухомлинский</a:t>
            </a:r>
          </a:p>
        </p:txBody>
      </p:sp>
      <p:grpSp>
        <p:nvGrpSpPr>
          <p:cNvPr id="3076" name="Group 92"/>
          <p:cNvGrpSpPr>
            <a:grpSpLocks/>
          </p:cNvGrpSpPr>
          <p:nvPr/>
        </p:nvGrpSpPr>
        <p:grpSpPr bwMode="auto">
          <a:xfrm>
            <a:off x="827088" y="4437063"/>
            <a:ext cx="2592387" cy="1800225"/>
            <a:chOff x="4128" y="1392"/>
            <a:chExt cx="1632" cy="915"/>
          </a:xfrm>
        </p:grpSpPr>
        <p:pic>
          <p:nvPicPr>
            <p:cNvPr id="3077" name="Picture 91" descr="BS00554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1" y="1392"/>
              <a:ext cx="639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89" descr="BS00554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1488"/>
              <a:ext cx="639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90" descr="BS00554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1632"/>
              <a:ext cx="639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9094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sz="3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УМК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включает 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в себя  завершенные линии учебников по всем основным предметам начального образования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sz="38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800" b="1" i="1" dirty="0">
                <a:latin typeface="Arial" pitchFamily="34" charset="0"/>
                <a:cs typeface="Arial" pitchFamily="34" charset="0"/>
              </a:rPr>
              <a:t>Обучение грамоте и чтению.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/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r>
              <a:rPr lang="ru-RU" sz="3800" b="1" dirty="0">
                <a:latin typeface="Arial" pitchFamily="34" charset="0"/>
                <a:cs typeface="Arial" pitchFamily="34" charset="0"/>
              </a:rPr>
              <a:t>Русская азбука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. </a:t>
            </a:r>
            <a:r>
              <a:rPr lang="ru-RU" sz="3800" i="1" dirty="0">
                <a:latin typeface="Arial" pitchFamily="34" charset="0"/>
                <a:cs typeface="Arial" pitchFamily="34" charset="0"/>
              </a:rPr>
              <a:t>Авторы: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  Горецкий В.Г., Кирюшкин В.А., </a:t>
            </a:r>
            <a:r>
              <a:rPr lang="ru-RU" sz="3800" dirty="0" err="1">
                <a:latin typeface="Arial" pitchFamily="34" charset="0"/>
                <a:cs typeface="Arial" pitchFamily="34" charset="0"/>
              </a:rPr>
              <a:t>Шанько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 А.Ф.</a:t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8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800" b="1" i="1" dirty="0">
                <a:latin typeface="Arial" pitchFamily="34" charset="0"/>
                <a:cs typeface="Arial" pitchFamily="34" charset="0"/>
              </a:rPr>
              <a:t>Русский язык 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/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r>
              <a:rPr lang="ru-RU" sz="3800" i="1" dirty="0">
                <a:latin typeface="Arial" pitchFamily="34" charset="0"/>
                <a:cs typeface="Arial" pitchFamily="34" charset="0"/>
              </a:rPr>
              <a:t>Авторы: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3800" dirty="0" err="1">
                <a:latin typeface="Arial" pitchFamily="34" charset="0"/>
                <a:cs typeface="Arial" pitchFamily="34" charset="0"/>
              </a:rPr>
              <a:t>Канакина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 В.П., Горецкий В.Г.</a:t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8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800" b="1" i="1" dirty="0">
                <a:latin typeface="Arial" pitchFamily="34" charset="0"/>
                <a:cs typeface="Arial" pitchFamily="34" charset="0"/>
              </a:rPr>
              <a:t>Литературное </a:t>
            </a:r>
            <a:r>
              <a:rPr lang="ru-RU" sz="3800" b="1" i="1" dirty="0" err="1">
                <a:latin typeface="Arial" pitchFamily="34" charset="0"/>
                <a:cs typeface="Arial" pitchFamily="34" charset="0"/>
              </a:rPr>
              <a:t>чтениe</a:t>
            </a:r>
            <a:r>
              <a:rPr lang="ru-RU" sz="3800" b="1" i="1" dirty="0">
                <a:latin typeface="Arial" pitchFamily="34" charset="0"/>
                <a:cs typeface="Arial" pitchFamily="34" charset="0"/>
              </a:rPr>
              <a:t>. </a:t>
            </a:r>
            <a:r>
              <a:rPr lang="ru-RU" sz="3800" i="1" dirty="0">
                <a:latin typeface="Arial" pitchFamily="34" charset="0"/>
                <a:cs typeface="Arial" pitchFamily="34" charset="0"/>
              </a:rPr>
              <a:t>Автор 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 Климанова Л.Ф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8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800" b="1" i="1" dirty="0">
                <a:latin typeface="Arial" pitchFamily="34" charset="0"/>
                <a:cs typeface="Arial" pitchFamily="34" charset="0"/>
              </a:rPr>
              <a:t>Окружающий мир. </a:t>
            </a:r>
            <a:r>
              <a:rPr lang="ru-RU" sz="3800" i="1" dirty="0">
                <a:latin typeface="Arial" pitchFamily="34" charset="0"/>
                <a:cs typeface="Arial" pitchFamily="34" charset="0"/>
              </a:rPr>
              <a:t>Автор 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Плешаков А.А.</a:t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1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altLang="ru-RU" sz="3200" b="1" dirty="0" smtClean="0">
                <a:latin typeface="Arial" charset="0"/>
                <a:cs typeface="Arial" charset="0"/>
              </a:rPr>
              <a:t>УМК «Перспектива»:</a:t>
            </a:r>
            <a:br>
              <a:rPr lang="ru-RU" altLang="ru-RU" sz="3200" b="1" dirty="0" smtClean="0"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latin typeface="Arial" charset="0"/>
                <a:cs typeface="Arial" charset="0"/>
              </a:rPr>
              <a:t> «Математика»  Дорофеев Г.В., </a:t>
            </a:r>
            <a:r>
              <a:rPr lang="ru-RU" altLang="ru-RU" sz="3200" b="1" dirty="0" err="1" smtClean="0">
                <a:latin typeface="Arial" charset="0"/>
                <a:cs typeface="Arial" charset="0"/>
              </a:rPr>
              <a:t>Миракова</a:t>
            </a:r>
            <a:r>
              <a:rPr lang="ru-RU" altLang="ru-RU" sz="3200" b="1" dirty="0" smtClean="0">
                <a:latin typeface="Arial" charset="0"/>
                <a:cs typeface="Arial" charset="0"/>
              </a:rPr>
              <a:t> Т.Н.</a:t>
            </a:r>
            <a:r>
              <a:rPr lang="ru-RU" altLang="ru-RU" sz="3200" dirty="0" smtClean="0">
                <a:latin typeface="Arial" charset="0"/>
                <a:cs typeface="Arial" charset="0"/>
              </a:rPr>
              <a:t> </a:t>
            </a:r>
            <a:r>
              <a:rPr lang="ru-RU" altLang="ru-RU" sz="3200" b="1" dirty="0" smtClean="0">
                <a:latin typeface="Arial" charset="0"/>
                <a:cs typeface="Arial" charset="0"/>
              </a:rPr>
              <a:t> </a:t>
            </a:r>
            <a:endParaRPr lang="ru-RU" altLang="ru-RU" sz="3200" dirty="0" smtClean="0">
              <a:latin typeface="Arial" charset="0"/>
              <a:cs typeface="Arial" charset="0"/>
            </a:endParaRPr>
          </a:p>
        </p:txBody>
      </p:sp>
      <p:pic>
        <p:nvPicPr>
          <p:cNvPr id="11268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772815"/>
            <a:ext cx="1533525" cy="2592287"/>
          </a:xfrm>
        </p:spPr>
      </p:pic>
      <p:sp>
        <p:nvSpPr>
          <p:cNvPr id="11267" name="Rectangle 7"/>
          <p:cNvSpPr>
            <a:spLocks/>
          </p:cNvSpPr>
          <p:nvPr/>
        </p:nvSpPr>
        <p:spPr bwMode="auto">
          <a:xfrm>
            <a:off x="611188" y="4581525"/>
            <a:ext cx="82296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altLang="ru-RU" sz="2800" dirty="0">
                <a:solidFill>
                  <a:prstClr val="black"/>
                </a:solidFill>
                <a:ea typeface="+mn-ea"/>
                <a:cs typeface="Arial" charset="0"/>
              </a:rPr>
              <a:t>В учебнике много упражнений, направленных на развитие внимания, наблюдательности, памяти, на умение проводить анализ, сравнение, находить закономерности. </a:t>
            </a:r>
          </a:p>
        </p:txBody>
      </p:sp>
      <p:pic>
        <p:nvPicPr>
          <p:cNvPr id="11269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1772815"/>
            <a:ext cx="168910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1772816"/>
            <a:ext cx="18002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88" y="1772815"/>
            <a:ext cx="1801812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5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400" b="1">
                <a:solidFill>
                  <a:srgbClr val="FF0000"/>
                </a:solidFill>
                <a:latin typeface="Calibri" charset="0"/>
              </a:rPr>
              <a:t>Учебники УМК «Школа России»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928688"/>
            <a:ext cx="4143375" cy="615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-введение специальных заданий для формирования умения самостоятельно формулировать учебную задачу к теме, уроку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-увеличение заданий и вопросов воспитывающего и занимательного характера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-работа в парах или группах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-задания на поиск и отбор информации, освоение компьютерной грамотности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ru-RU" sz="2000" b="1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ru-RU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214813" y="571500"/>
            <a:ext cx="4714875" cy="652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000" b="1">
              <a:solidFill>
                <a:srgbClr val="000000"/>
              </a:solidFill>
              <a:latin typeface="Calibri" charset="0"/>
            </a:endParaRPr>
          </a:p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-включение в учебники рубрик: «Наши проекты», «Странички для любознательных», «Выскажи свое мнение», «Готовимся к олимпиаде», «Что мы узнали и чему научились», «Проверим себя и оценим свои достижения»</a:t>
            </a:r>
          </a:p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-новое художественное оформление (включая специальную систему навигации, позволяющую ученику ориентироваться как внутри УМК, так и выходить за его рамки в поисках других источников информации)</a:t>
            </a:r>
          </a:p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61148"/>
            <a:ext cx="2000250" cy="2752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337" y="2261148"/>
            <a:ext cx="2000250" cy="2752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285750"/>
            <a:ext cx="9144000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>
                <a:solidFill>
                  <a:srgbClr val="FF0000"/>
                </a:solidFill>
                <a:latin typeface="Calibri" charset="0"/>
              </a:rPr>
              <a:t>Электронное приложение к учебникам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5"/>
          <a:stretch>
            <a:fillRect/>
          </a:stretch>
        </p:blipFill>
        <p:spPr bwMode="auto">
          <a:xfrm>
            <a:off x="5868144" y="2957364"/>
            <a:ext cx="2000250" cy="205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269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6" b="3761"/>
          <a:stretch>
            <a:fillRect/>
          </a:stretch>
        </p:blipFill>
        <p:spPr bwMode="auto">
          <a:xfrm>
            <a:off x="0" y="0"/>
            <a:ext cx="9110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7186" b="376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357188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000" b="1">
                <a:solidFill>
                  <a:srgbClr val="FF0000"/>
                </a:solidFill>
                <a:latin typeface="Calibri" charset="0"/>
              </a:rPr>
              <a:t>Основопологающие принципы УМК «Школа России»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57188" y="2000250"/>
            <a:ext cx="8572500" cy="398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3200" b="1">
                <a:solidFill>
                  <a:srgbClr val="000000"/>
                </a:solidFill>
                <a:latin typeface="Calibri" charset="0"/>
              </a:rPr>
              <a:t>принцип работы на результат</a:t>
            </a:r>
          </a:p>
          <a:p>
            <a:pPr marL="215900" indent="-215900" hangingPunct="1">
              <a:lnSpc>
                <a:spcPct val="100000"/>
              </a:lnSpc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sz="3200" b="1">
              <a:solidFill>
                <a:srgbClr val="000000"/>
              </a:solidFill>
              <a:latin typeface="Calibri" charset="0"/>
            </a:endParaRP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3200" b="1">
                <a:solidFill>
                  <a:srgbClr val="000000"/>
                </a:solidFill>
                <a:latin typeface="Calibri" charset="0"/>
              </a:rPr>
              <a:t>принцип воспитания гражданина России</a:t>
            </a:r>
          </a:p>
          <a:p>
            <a:pPr marL="215900" indent="-215900" hangingPunct="1">
              <a:lnSpc>
                <a:spcPct val="100000"/>
              </a:lnSpc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sz="3200" b="1">
              <a:solidFill>
                <a:srgbClr val="000000"/>
              </a:solidFill>
              <a:latin typeface="Calibri" charset="0"/>
            </a:endParaRP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3200" b="1">
                <a:solidFill>
                  <a:srgbClr val="000000"/>
                </a:solidFill>
                <a:latin typeface="Calibri" charset="0"/>
              </a:rPr>
              <a:t>принцип обучения в деятельности</a:t>
            </a:r>
          </a:p>
          <a:p>
            <a:pPr marL="215900" indent="-215900" hangingPunct="1">
              <a:lnSpc>
                <a:spcPct val="100000"/>
              </a:lnSpc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sz="3200" b="1">
              <a:solidFill>
                <a:srgbClr val="000000"/>
              </a:solidFill>
              <a:latin typeface="Calibri" charset="0"/>
            </a:endParaRP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3200" b="1">
                <a:solidFill>
                  <a:srgbClr val="000000"/>
                </a:solidFill>
                <a:latin typeface="Calibri" charset="0"/>
              </a:rPr>
              <a:t>принцип синтеза традиций и инноваций в образовании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"/>
          <a:stretch>
            <a:fillRect/>
          </a:stretch>
        </p:blipFill>
        <p:spPr bwMode="auto">
          <a:xfrm>
            <a:off x="285750" y="1071563"/>
            <a:ext cx="8291513" cy="551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49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390650" y="214313"/>
            <a:ext cx="66500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5400" b="1">
                <a:solidFill>
                  <a:srgbClr val="FF0000"/>
                </a:solidFill>
                <a:latin typeface="Calibri" charset="0"/>
              </a:rPr>
              <a:t>УМК «Школа России»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214313"/>
            <a:ext cx="900112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3200" b="1">
                <a:solidFill>
                  <a:srgbClr val="FF0000"/>
                </a:solidFill>
                <a:latin typeface="Calibri" charset="0"/>
              </a:rPr>
              <a:t>Ведущая целевая установка УМК «Школа России» и ФГОС </a:t>
            </a:r>
            <a:r>
              <a:rPr lang="ru-RU" sz="3200" b="1">
                <a:solidFill>
                  <a:srgbClr val="000000"/>
                </a:solidFill>
                <a:latin typeface="Calibri" charset="0"/>
              </a:rPr>
              <a:t>– воспитание гуманного, творческого, социально-активного и компетентного человека – гражданина и патриота России, уважительно и бережного относящегося к среде своего обитания, к своей семье, к природному и культурному достоянию своей малой Родины, своей страны и всего человечества.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786313"/>
            <a:ext cx="2657475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/>
          <p:cNvSpPr>
            <a:spLocks noChangeArrowheads="1"/>
          </p:cNvSpPr>
          <p:nvPr/>
        </p:nvSpPr>
        <p:spPr bwMode="auto">
          <a:xfrm>
            <a:off x="4500563" y="3929063"/>
            <a:ext cx="4500562" cy="2571750"/>
          </a:xfrm>
          <a:prstGeom prst="horizontalScroll">
            <a:avLst>
              <a:gd name="adj" fmla="val 12500"/>
            </a:avLst>
          </a:prstGeom>
          <a:gradFill rotWithShape="0">
            <a:gsLst>
              <a:gs pos="0">
                <a:srgbClr val="FFA7A4"/>
              </a:gs>
              <a:gs pos="100000">
                <a:srgbClr val="FFE5E5"/>
              </a:gs>
            </a:gsLst>
            <a:lin ang="16200000" scaled="1"/>
          </a:gradFill>
          <a:ln w="9360" cap="flat">
            <a:solidFill>
              <a:srgbClr val="BE4B4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4357688" y="1857375"/>
            <a:ext cx="4786312" cy="2357438"/>
          </a:xfrm>
          <a:prstGeom prst="horizontalScroll">
            <a:avLst>
              <a:gd name="adj" fmla="val 12500"/>
            </a:avLst>
          </a:prstGeom>
          <a:gradFill rotWithShape="0">
            <a:gsLst>
              <a:gs pos="0">
                <a:srgbClr val="D9FDA6"/>
              </a:gs>
              <a:gs pos="100000">
                <a:srgbClr val="F4FFE6"/>
              </a:gs>
            </a:gsLst>
            <a:lin ang="16200000" scaled="1"/>
          </a:gradFill>
          <a:ln w="9360" cap="flat">
            <a:solidFill>
              <a:srgbClr val="98B85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0" y="3643313"/>
            <a:ext cx="4286250" cy="2857500"/>
          </a:xfrm>
          <a:prstGeom prst="horizontalScroll">
            <a:avLst>
              <a:gd name="adj" fmla="val 12500"/>
            </a:avLst>
          </a:prstGeom>
          <a:gradFill rotWithShape="0">
            <a:gsLst>
              <a:gs pos="0">
                <a:srgbClr val="A6E6FF"/>
              </a:gs>
              <a:gs pos="100000">
                <a:srgbClr val="E6F7FF"/>
              </a:gs>
            </a:gsLst>
            <a:lin ang="16200000" scaled="1"/>
          </a:gradFill>
          <a:ln w="9360" cap="flat">
            <a:solidFill>
              <a:srgbClr val="46AAC4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0" y="1857375"/>
            <a:ext cx="4214813" cy="2000250"/>
          </a:xfrm>
          <a:prstGeom prst="horizontalScroll">
            <a:avLst>
              <a:gd name="adj" fmla="val 12500"/>
            </a:avLst>
          </a:prstGeom>
          <a:gradFill rotWithShape="0">
            <a:gsLst>
              <a:gs pos="0">
                <a:srgbClr val="FFD2BC"/>
              </a:gs>
              <a:gs pos="100000">
                <a:srgbClr val="FFF1EC"/>
              </a:gs>
            </a:gsLst>
            <a:lin ang="16200000" scaled="1"/>
          </a:gradFill>
          <a:ln w="9360" cap="flat">
            <a:solidFill>
              <a:srgbClr val="F5924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57188"/>
            <a:ext cx="9072563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3600" b="1">
                <a:solidFill>
                  <a:srgbClr val="FF0000"/>
                </a:solidFill>
                <a:latin typeface="Calibri" charset="0"/>
              </a:rPr>
              <a:t>Учебно-методический комплекс «Школа России» сегодня – это: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572000" y="2071688"/>
            <a:ext cx="4572000" cy="411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>
                <a:solidFill>
                  <a:srgbClr val="000000"/>
                </a:solidFill>
                <a:latin typeface="Calibri" charset="0"/>
              </a:rPr>
              <a:t>•</a:t>
            </a:r>
            <a:r>
              <a:rPr lang="ru-RU" sz="2400" b="1">
                <a:solidFill>
                  <a:srgbClr val="000000"/>
                </a:solidFill>
                <a:latin typeface="Calibri" charset="0"/>
              </a:rPr>
              <a:t>эффективное сочетание лучших традиций российского образования и проверенных практиками образовательного процесса инноваций;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•постоянно обновляющаяся, наиболее востребованная и понятная учителю и ученику образовательная система для начальной школы.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1785938"/>
            <a:ext cx="4429125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b="1">
              <a:solidFill>
                <a:srgbClr val="000000"/>
              </a:solidFill>
              <a:latin typeface="Calibri" charset="0"/>
            </a:endParaRPr>
          </a:p>
          <a:p>
            <a:pPr marL="215900" indent="-215900" algn="ctr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мощный потенциал для духовно-нравственного развития и воспитания личности гражданина России</a:t>
            </a:r>
          </a:p>
          <a:p>
            <a:pPr marL="215900" indent="-215900" hangingPunct="1">
              <a:lnSpc>
                <a:spcPct val="100000"/>
              </a:lnSpc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b="1">
              <a:solidFill>
                <a:srgbClr val="000000"/>
              </a:solidFill>
              <a:latin typeface="Calibri" charset="0"/>
            </a:endParaRPr>
          </a:p>
          <a:p>
            <a:pPr marL="215900" indent="-215900" algn="ctr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реальная возможность достижения личностных, метапредметных и предметных результатов, соответствующих задачам современного образования;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65618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Arial" pitchFamily="34" charset="0"/>
                <a:cs typeface="Arial" pitchFamily="34" charset="0"/>
              </a:rPr>
              <a:t>Гарипова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Зухра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Билаловна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учитель первой квалификационной категории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2132856"/>
            <a:ext cx="4104456" cy="403244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Стаж работы 36 лет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данной школе 25 лет</a:t>
            </a:r>
          </a:p>
          <a:p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6300192" y="5157192"/>
            <a:ext cx="2590800" cy="1452562"/>
            <a:chOff x="4128" y="1392"/>
            <a:chExt cx="1632" cy="915"/>
          </a:xfrm>
        </p:grpSpPr>
        <p:pic>
          <p:nvPicPr>
            <p:cNvPr id="6" name="Picture 91" descr="BS00554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21" y="1392"/>
              <a:ext cx="639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9" descr="BS00554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28" y="1488"/>
              <a:ext cx="639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90" descr="BS00554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6" y="1632"/>
              <a:ext cx="639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6" name="AutoShape 2" descr="https://edu.tatar.ru/upload/anketas/829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4" name="AutoShape 2" descr="https://edu.tatar.ru/upload/anketas/83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s://edu.tatar.ru/upload/anketas/83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edu.tatar.ru/upload/anketas/83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https://edu.tatar.ru/upload/anketas/83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https://edu.tatar.ru/upload/anketas/83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Учитель\AppData\Local\Temp\WPDNSE\{00000002-0000-0000-0200-000000000000}\IMG_0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145548"/>
            <a:ext cx="4104457" cy="459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kern="0" dirty="0">
                <a:solidFill>
                  <a:srgbClr val="000000"/>
                </a:solidFill>
                <a:ea typeface="Microsoft YaHei"/>
              </a:rPr>
              <a:t>Ученики на протяжении учёбы в начальной школе занимались составлением проектов по разным темам, принимали активное участие в школьных, муниципальных, республиканских конкурсах, где занимали призовые места, участвовали в классных, школьных праздниках.</a:t>
            </a:r>
            <a:endParaRPr lang="ru-RU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деятельность</a:t>
            </a:r>
            <a:endParaRPr lang="ru-RU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3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2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18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6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272808" cy="1143000"/>
          </a:xfrm>
        </p:spPr>
        <p:txBody>
          <a:bodyPr/>
          <a:lstStyle/>
          <a:p>
            <a:r>
              <a:rPr lang="ru-RU" dirty="0" smtClean="0"/>
              <a:t>Проектная работа </a:t>
            </a:r>
            <a:br>
              <a:rPr lang="ru-RU" dirty="0" smtClean="0"/>
            </a:br>
            <a:r>
              <a:rPr lang="ru-RU" dirty="0" smtClean="0"/>
              <a:t>«Берегите природу»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53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Коллективная проектная работа «Памятники Победы»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072" y="1600200"/>
            <a:ext cx="3073127" cy="47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19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1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984776" cy="1070992"/>
          </a:xfrm>
        </p:spPr>
        <p:txBody>
          <a:bodyPr/>
          <a:lstStyle/>
          <a:p>
            <a:r>
              <a:rPr lang="ru-RU" altLang="ru-RU" dirty="0"/>
              <a:t>Участие в конкурсах разного уровня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700810"/>
            <a:ext cx="4032448" cy="4425353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prstClr val="black"/>
                </a:solidFill>
              </a:rPr>
              <a:t>В конкурсе "Русский медвежонок-языкознание для всех" ученица 4 а класса </a:t>
            </a:r>
            <a:r>
              <a:rPr lang="ru-RU" dirty="0" smtClean="0">
                <a:solidFill>
                  <a:prstClr val="black"/>
                </a:solidFill>
              </a:rPr>
              <a:t>Фаттахова Ксения </a:t>
            </a:r>
            <a:r>
              <a:rPr lang="ru-RU" dirty="0">
                <a:solidFill>
                  <a:prstClr val="black"/>
                </a:solidFill>
              </a:rPr>
              <a:t>заняла </a:t>
            </a:r>
            <a:r>
              <a:rPr lang="ru-RU" dirty="0" smtClean="0">
                <a:solidFill>
                  <a:prstClr val="black"/>
                </a:solidFill>
              </a:rPr>
              <a:t>1 </a:t>
            </a:r>
            <a:r>
              <a:rPr lang="ru-RU" dirty="0">
                <a:solidFill>
                  <a:prstClr val="black"/>
                </a:solidFill>
              </a:rPr>
              <a:t>место в </a:t>
            </a:r>
            <a:r>
              <a:rPr lang="ru-RU" dirty="0" smtClean="0">
                <a:solidFill>
                  <a:prstClr val="black"/>
                </a:solidFill>
              </a:rPr>
              <a:t>регионе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7524" y="2240871"/>
            <a:ext cx="453650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Образование- высшее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dirty="0" smtClean="0"/>
              <a:t> Высшее  профессиональное образование . Казанский государственный педагогический институт, квалификация по диплому «учитель математики».Диплом №0647003.Выдан КГПИ 3 июля 1982 г.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Высшее профессиональное образование. НОУ ДПО «Центр социально-гуманитарного образования» г.Казань,2016 год, по программе «Педагогика и методика начального образования»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«Педагогика и методика обучения татарскому языку и литературе»</a:t>
            </a:r>
          </a:p>
          <a:p>
            <a:pPr>
              <a:lnSpc>
                <a:spcPct val="90000"/>
              </a:lnSpc>
            </a:pPr>
            <a:r>
              <a:rPr lang="ru-RU" dirty="0"/>
              <a:t>В данной школе </a:t>
            </a:r>
            <a:r>
              <a:rPr lang="ru-RU" dirty="0" smtClean="0"/>
              <a:t>работаю </a:t>
            </a:r>
            <a:r>
              <a:rPr lang="ru-RU" dirty="0"/>
              <a:t>с 1993 </a:t>
            </a:r>
            <a:r>
              <a:rPr lang="ru-RU" dirty="0" smtClean="0"/>
              <a:t>года.</a:t>
            </a:r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5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602119"/>
            <a:ext cx="4968552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30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Гелиантус</a:t>
            </a:r>
            <a:endParaRPr lang="ru-RU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64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3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53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29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 строя песен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7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«</a:t>
            </a:r>
            <a:r>
              <a:rPr lang="ru-RU" dirty="0" err="1" smtClean="0"/>
              <a:t>Кошлар</a:t>
            </a:r>
            <a:r>
              <a:rPr lang="ru-RU" dirty="0" smtClean="0"/>
              <a:t> </a:t>
            </a:r>
            <a:r>
              <a:rPr lang="ru-RU" dirty="0" err="1" smtClean="0"/>
              <a:t>безнен</a:t>
            </a:r>
            <a:r>
              <a:rPr lang="ru-RU" dirty="0" smtClean="0"/>
              <a:t> </a:t>
            </a:r>
            <a:r>
              <a:rPr lang="ru-RU" dirty="0" err="1" smtClean="0"/>
              <a:t>дусларыбыз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94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02119"/>
            <a:ext cx="6030884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17.4.17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«Час доброты»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16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Государственные и отраслевые награды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Почетная грамота Министерства образования Республики Татарстан за достигнутые успехи в развитии национального образования,1996г.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 Почётная грамота 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Управления образования города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Казани за активное участие в работе  научно-практической конференции имени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Фаниса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Яруллина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«Творчество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Фаниса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Яруллина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вчера ,сегодня, завтра» 2014 год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 Почетная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грамота Управления образования города Казани,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 многолетний добросовестный труд, личный вклад в воспитание подрастающего поколения, за творческий подход к своей работе,2015 год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 Почетная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грамота МБОУ СОШ №103 за победу в конкурсе «Учитель года»,2013 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Благодарственное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письмо администрации МБОУ СОШ №103 за подготовку и выпуск                     грамотных нравственно-воспитанных учеников,2009г.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-   Диплом «Учитель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цифрого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века» за активное применение в работе современных информационных технологий, эффективное использование цифровых предметно- методических материалов, предоставленных в рамках проекта.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- Почетная грамота МБОУ СОШ №103 за значительные  успехи в организации и совершенствовании учебного и воспитательного процессов, а также за большую работу в воспитании подрастающего поколения, 2013 </a:t>
            </a:r>
            <a:r>
              <a:rPr lang="ru-RU" sz="1600" dirty="0" smtClean="0"/>
              <a:t>г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6442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«Прикоснись ко мне добротой»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1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6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25538"/>
            <a:ext cx="8856662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Заголовок 1"/>
          <p:cNvSpPr>
            <a:spLocks noGrp="1"/>
          </p:cNvSpPr>
          <p:nvPr>
            <p:ph type="ctrTitle"/>
          </p:nvPr>
        </p:nvSpPr>
        <p:spPr>
          <a:xfrm>
            <a:off x="250825" y="0"/>
            <a:ext cx="8207375" cy="1125538"/>
          </a:xfrm>
        </p:spPr>
        <p:txBody>
          <a:bodyPr/>
          <a:lstStyle/>
          <a:p>
            <a:r>
              <a:rPr lang="ru-RU" altLang="ru-RU" dirty="0" smtClean="0"/>
              <a:t>Спортивно-оздоровительные мероприятия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0"/>
            <a:ext cx="7848871" cy="11255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65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Дворец Водных Видов спорта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984776" cy="478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КидСпейс</a:t>
            </a:r>
            <a:r>
              <a:rPr lang="ru-RU" dirty="0" smtClean="0"/>
              <a:t>-это детский город профессий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4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8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72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Выступления детей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70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dirty="0" smtClean="0">
                <a:latin typeface="Times New Roman" pitchFamily="18" charset="0"/>
                <a:cs typeface="Arial" charset="0"/>
              </a:rPr>
              <a:t/>
            </a:r>
            <a:br>
              <a:rPr lang="ru-RU" altLang="ru-RU" sz="4000" b="1" dirty="0" smtClean="0">
                <a:latin typeface="Times New Roman" pitchFamily="18" charset="0"/>
                <a:cs typeface="Arial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Arial" charset="0"/>
              </a:rPr>
              <a:t>Посещение театров, </a:t>
            </a:r>
            <a:r>
              <a:rPr lang="ru-RU" altLang="ru-RU" sz="4000" b="1" dirty="0">
                <a:latin typeface="Times New Roman" pitchFamily="18" charset="0"/>
                <a:cs typeface="Arial" charset="0"/>
              </a:rPr>
              <a:t>выставок, </a:t>
            </a:r>
            <a:r>
              <a:rPr lang="ru-RU" altLang="ru-RU" sz="4000" b="1" dirty="0" smtClean="0">
                <a:latin typeface="Times New Roman" pitchFamily="18" charset="0"/>
                <a:cs typeface="Arial" charset="0"/>
              </a:rPr>
              <a:t/>
            </a:r>
            <a:br>
              <a:rPr lang="ru-RU" altLang="ru-RU" sz="4000" b="1" dirty="0" smtClean="0">
                <a:latin typeface="Times New Roman" pitchFamily="18" charset="0"/>
                <a:cs typeface="Arial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Arial" charset="0"/>
              </a:rPr>
              <a:t>концертов</a:t>
            </a:r>
            <a:r>
              <a:rPr lang="ru-RU" altLang="ru-RU" b="1" dirty="0">
                <a:latin typeface="Times New Roman" pitchFamily="18" charset="0"/>
                <a:cs typeface="Arial" charset="0"/>
              </a:rPr>
              <a:t/>
            </a:r>
            <a:br>
              <a:rPr lang="ru-RU" altLang="ru-RU" b="1" dirty="0">
                <a:latin typeface="Times New Roman" pitchFamily="18" charset="0"/>
                <a:cs typeface="Arial" charset="0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44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Программа </a:t>
            </a:r>
          </a:p>
          <a:p>
            <a:pPr algn="ctr">
              <a:buNone/>
            </a:pPr>
            <a:r>
              <a:rPr lang="ru-RU" sz="6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6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Школа России</a:t>
            </a:r>
            <a:r>
              <a:rPr lang="ru-RU" sz="6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» </a:t>
            </a:r>
          </a:p>
          <a:p>
            <a:pPr algn="ctr">
              <a:buNone/>
            </a:pPr>
            <a:r>
              <a:rPr lang="ru-RU" sz="6000" dirty="0" smtClean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с воспитанием на татарском языке</a:t>
            </a:r>
            <a:endParaRPr lang="ru-RU" sz="6000" dirty="0">
              <a:solidFill>
                <a:srgbClr val="00CC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6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89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15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77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Экскурсия по Казани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43708" y="1376772"/>
            <a:ext cx="53285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38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по Казани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29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776864" cy="1143000"/>
          </a:xfrm>
        </p:spPr>
        <p:txBody>
          <a:bodyPr/>
          <a:lstStyle/>
          <a:p>
            <a:r>
              <a:rPr lang="ru-RU" dirty="0" smtClean="0"/>
              <a:t>Экскурсия в </a:t>
            </a:r>
            <a:r>
              <a:rPr lang="ru-RU" dirty="0" err="1" smtClean="0"/>
              <a:t>страусиную</a:t>
            </a:r>
            <a:r>
              <a:rPr lang="ru-RU" dirty="0" smtClean="0"/>
              <a:t> ферму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340768"/>
            <a:ext cx="7056784" cy="478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9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8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29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День Победы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13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/>
          <a:stretch>
            <a:fillRect/>
          </a:stretch>
        </p:blipFill>
        <p:spPr bwMode="auto">
          <a:xfrm>
            <a:off x="0" y="1000125"/>
            <a:ext cx="91440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57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651250" y="0"/>
            <a:ext cx="1543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ru-RU" sz="5400" b="1">
                <a:solidFill>
                  <a:srgbClr val="000000"/>
                </a:solidFill>
                <a:latin typeface="Calibri" charset="0"/>
              </a:rPr>
              <a:t>УМК</a:t>
            </a:r>
          </a:p>
        </p:txBody>
      </p:sp>
    </p:spTree>
    <p:extLst>
      <p:ext uri="{BB962C8B-B14F-4D97-AF65-F5344CB8AC3E}">
        <p14:creationId xmlns:p14="http://schemas.microsoft.com/office/powerpoint/2010/main" val="31174368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539750" y="126841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6000" smtClean="0"/>
              <a:t>Спасибо за внимание!</a:t>
            </a:r>
          </a:p>
        </p:txBody>
      </p:sp>
      <p:pic>
        <p:nvPicPr>
          <p:cNvPr id="34819" name="Picture 4" descr="lady_news_anchor_md_wh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852738"/>
            <a:ext cx="3167062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68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14438" y="285750"/>
            <a:ext cx="7929562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3200" b="1" u="sng">
                <a:solidFill>
                  <a:srgbClr val="FF0000"/>
                </a:solidFill>
                <a:latin typeface="Calibri" charset="0"/>
              </a:rPr>
              <a:t>Система учебников «Школа России»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357688"/>
            <a:ext cx="1716087" cy="207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3929063"/>
            <a:ext cx="3000375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2800" b="1">
                <a:solidFill>
                  <a:srgbClr val="000000"/>
                </a:solidFill>
                <a:latin typeface="Calibri" charset="0"/>
              </a:rPr>
              <a:t>Имеет полное програмно-методическое сопровождение.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215063" y="3929063"/>
            <a:ext cx="2928937" cy="264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2800" b="1">
                <a:solidFill>
                  <a:srgbClr val="000000"/>
                </a:solidFill>
                <a:latin typeface="Calibri" charset="0"/>
              </a:rPr>
              <a:t>Гарантирует преемственность с дошкольным и основным общим образованием.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143125" y="1214438"/>
            <a:ext cx="5143500" cy="26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400" b="1">
                <a:solidFill>
                  <a:srgbClr val="000000"/>
                </a:solidFill>
                <a:latin typeface="Calibri" charset="0"/>
              </a:rPr>
              <a:t>Входит в Федеральный перечень учебников, рекомендованных Министерством образования и науки Российской Федерации к использованию в образовательном процессе в общеобразовательных учреждениях </a:t>
            </a:r>
          </a:p>
        </p:txBody>
      </p:sp>
      <p:cxnSp>
        <p:nvCxnSpPr>
          <p:cNvPr id="5126" name="AutoShape 6"/>
          <p:cNvCxnSpPr>
            <a:cxnSpLocks noChangeShapeType="1"/>
          </p:cNvCxnSpPr>
          <p:nvPr/>
        </p:nvCxnSpPr>
        <p:spPr bwMode="auto">
          <a:xfrm flipH="1">
            <a:off x="1000125" y="785813"/>
            <a:ext cx="1714500" cy="3143250"/>
          </a:xfrm>
          <a:prstGeom prst="bentConnector3">
            <a:avLst>
              <a:gd name="adj1" fmla="val 50000"/>
            </a:avLst>
          </a:prstGeom>
          <a:noFill/>
          <a:ln w="50760" cap="flat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127" name="AutoShape 7"/>
          <p:cNvCxnSpPr>
            <a:cxnSpLocks noChangeShapeType="1"/>
          </p:cNvCxnSpPr>
          <p:nvPr/>
        </p:nvCxnSpPr>
        <p:spPr bwMode="auto">
          <a:xfrm flipH="1">
            <a:off x="4714875" y="785813"/>
            <a:ext cx="1588" cy="571500"/>
          </a:xfrm>
          <a:prstGeom prst="bentConnector3">
            <a:avLst>
              <a:gd name="adj1" fmla="val 50000"/>
            </a:avLst>
          </a:prstGeom>
          <a:noFill/>
          <a:ln w="50760" cap="flat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128" name="AutoShape 8"/>
          <p:cNvCxnSpPr>
            <a:cxnSpLocks noChangeShapeType="1"/>
          </p:cNvCxnSpPr>
          <p:nvPr/>
        </p:nvCxnSpPr>
        <p:spPr bwMode="auto">
          <a:xfrm>
            <a:off x="6715125" y="785813"/>
            <a:ext cx="1357313" cy="3286125"/>
          </a:xfrm>
          <a:prstGeom prst="bentConnector3">
            <a:avLst>
              <a:gd name="adj1" fmla="val 50000"/>
            </a:avLst>
          </a:prstGeom>
          <a:noFill/>
          <a:ln w="50760" cap="flat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490863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28625"/>
            <a:ext cx="271462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571875"/>
            <a:ext cx="2203450" cy="289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2875"/>
            <a:ext cx="3071813" cy="307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3714750"/>
            <a:ext cx="2840037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 комплект входят учебники и учебные пособия нового поколения, отвечающие требованиям к современной учебной книге.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Все </a:t>
            </a:r>
            <a:r>
              <a:rPr lang="ru-RU" dirty="0">
                <a:latin typeface="Arial" pitchFamily="34" charset="0"/>
                <a:cs typeface="Arial" pitchFamily="34" charset="0"/>
              </a:rPr>
              <a:t>учебники системы «Школа России» входят в Федеральные перечни учебников, рекомендованных или допущенных Министерством образования и науки Российской Федерации к использованию в образовательном процессе в общеобразовательных учреждениях,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2018/2019 </a:t>
            </a:r>
            <a:r>
              <a:rPr lang="ru-RU" dirty="0">
                <a:latin typeface="Arial" pitchFamily="34" charset="0"/>
                <a:cs typeface="Arial" pitchFamily="34" charset="0"/>
              </a:rPr>
              <a:t>учебный год. 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3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696</Words>
  <Application>Microsoft Office PowerPoint</Application>
  <PresentationFormat>Экран (4:3)</PresentationFormat>
  <Paragraphs>111</Paragraphs>
  <Slides>60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1_Тема Office</vt:lpstr>
      <vt:lpstr>Презентация PowerPoint</vt:lpstr>
      <vt:lpstr>Гарипова Зухра Билаловна учитель первой квалификационной категории</vt:lpstr>
      <vt:lpstr>Образование- высшее</vt:lpstr>
      <vt:lpstr>Государственные и отраслевые награды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УМК «Перспектива»:  «Математика»  Дорофеев Г.В., Миракова Т.Н.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Ученики на протяжении учёбы в начальной школе занимались составлением проектов по разным темам, принимали активное участие в школьных, муниципальных, республиканских конкурсах, где занимали призовые места, участвовали в классных, школьных праздниках.</vt:lpstr>
      <vt:lpstr>Проектная деятельность</vt:lpstr>
      <vt:lpstr>Презентация PowerPoint</vt:lpstr>
      <vt:lpstr>Презентация PowerPoint</vt:lpstr>
      <vt:lpstr>Презентация PowerPoint</vt:lpstr>
      <vt:lpstr>Проектная работа  «Берегите природу»</vt:lpstr>
      <vt:lpstr>Групповая работа</vt:lpstr>
      <vt:lpstr>Коллективная проектная работа «Памятники Победы»</vt:lpstr>
      <vt:lpstr>Презентация PowerPoint</vt:lpstr>
      <vt:lpstr>Участие в конкурсах разного уровня</vt:lpstr>
      <vt:lpstr>Презентация PowerPoint</vt:lpstr>
      <vt:lpstr>Гелиантус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строя песен</vt:lpstr>
      <vt:lpstr>Классный час «Кошлар безнен дусларыбыз»</vt:lpstr>
      <vt:lpstr>Презентация PowerPoint</vt:lpstr>
      <vt:lpstr>Классный час «Час доброты»</vt:lpstr>
      <vt:lpstr>Классный час «Прикоснись ко мне добротой»</vt:lpstr>
      <vt:lpstr>Презентация PowerPoint</vt:lpstr>
      <vt:lpstr>Спортивно-оздоровительные мероприятия</vt:lpstr>
      <vt:lpstr>Дворец Водных Видов спорта</vt:lpstr>
      <vt:lpstr>КидСпейс-это детский город профессий</vt:lpstr>
      <vt:lpstr>Презентация PowerPoint</vt:lpstr>
      <vt:lpstr>Презентация PowerPoint</vt:lpstr>
      <vt:lpstr>Выступления детей</vt:lpstr>
      <vt:lpstr>Презентация PowerPoint</vt:lpstr>
      <vt:lpstr> Посещение театров, выставок,  концертов </vt:lpstr>
      <vt:lpstr>Презентация PowerPoint</vt:lpstr>
      <vt:lpstr>Презентация PowerPoint</vt:lpstr>
      <vt:lpstr>Презентация PowerPoint</vt:lpstr>
      <vt:lpstr>Экскурсия по Казани</vt:lpstr>
      <vt:lpstr>Экскурсия по Казани</vt:lpstr>
      <vt:lpstr>Экскурсия в страусиную ферму</vt:lpstr>
      <vt:lpstr>Презентация PowerPoint</vt:lpstr>
      <vt:lpstr>Презентация PowerPoint</vt:lpstr>
      <vt:lpstr>День Победы</vt:lpstr>
      <vt:lpstr>Презентация PowerPoint</vt:lpstr>
      <vt:lpstr>Спасибо за внимание!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-</cp:lastModifiedBy>
  <cp:revision>31</cp:revision>
  <cp:lastPrinted>1601-01-01T00:00:00Z</cp:lastPrinted>
  <dcterms:created xsi:type="dcterms:W3CDTF">2018-04-12T10:32:24Z</dcterms:created>
  <dcterms:modified xsi:type="dcterms:W3CDTF">2018-04-18T16:28:22Z</dcterms:modified>
</cp:coreProperties>
</file>